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5"/>
  </p:notesMasterIdLst>
  <p:handoutMasterIdLst>
    <p:handoutMasterId r:id="rId36"/>
  </p:handout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67" r:id="rId32"/>
    <p:sldId id="276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7" autoAdjust="0"/>
    <p:restoredTop sz="95080"/>
  </p:normalViewPr>
  <p:slideViewPr>
    <p:cSldViewPr snapToGrid="0" snapToObjects="1" showGuides="1">
      <p:cViewPr varScale="1">
        <p:scale>
          <a:sx n="108" d="100"/>
          <a:sy n="108" d="100"/>
        </p:scale>
        <p:origin x="330" y="96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69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Sheet1!$B$2:$B$22</c:f>
              <c:numCache>
                <c:formatCode>#,##0</c:formatCode>
                <c:ptCount val="21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  <c:pt idx="20" formatCode="#,##0_);[Red]\(#,##0\)">
                  <c:v>14026183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Sheet1!$C$2:$C$22</c:f>
              <c:numCache>
                <c:formatCode>#,##0</c:formatCode>
                <c:ptCount val="21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  <c:pt idx="20" formatCode="#,##0_);[Red]\(#,##0\)">
                  <c:v>12634596.4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Sheet1!$D$2:$D$22</c:f>
              <c:numCache>
                <c:formatCode>#,##0</c:formatCode>
                <c:ptCount val="21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  <c:pt idx="20" formatCode="#,##0_);[Red]\(#,##0\)">
                  <c:v>25224595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Sheet1!$E$2:$E$22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Sheet1!$F$2:$F$22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  <c:pt idx="20" formatCode="#,##0_);[Red]\(#,##0\)">
                  <c:v>7379854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Sheet1!$G$2:$G$22</c:f>
              <c:numCache>
                <c:formatCode>#,##0</c:formatCode>
                <c:ptCount val="21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  <c:pt idx="20" formatCode="#,##0_);[Red]\(#,##0\)">
                  <c:v>13184968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149021-D170-AEA3-3AAB-594BEFBDCC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E7FA5-DFCE-B2B7-3107-4C8B12ACEA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CB679-D94F-4B80-9FFF-D2F515114B6F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35C4F-8DE8-4024-FA1E-85427BC861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7F8F7-79A4-B4D6-75B2-3BC1C17DD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C01D-B7C6-4B65-9728-6DB0038D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4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1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5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2D7853-50F2-D443-BC1A-85E37794CE99}"/>
              </a:ext>
            </a:extLst>
          </p:cNvPr>
          <p:cNvSpPr txBox="1"/>
          <p:nvPr userDrawn="1"/>
        </p:nvSpPr>
        <p:spPr>
          <a:xfrm>
            <a:off x="805912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2007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6739C7-94CC-13A2-285B-D58D7888489D}"/>
              </a:ext>
            </a:extLst>
          </p:cNvPr>
          <p:cNvSpPr txBox="1"/>
          <p:nvPr userDrawn="1"/>
        </p:nvSpPr>
        <p:spPr>
          <a:xfrm>
            <a:off x="805912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Institute Established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3970BE-2F91-A33F-A978-F1112E354CBD}"/>
              </a:ext>
            </a:extLst>
          </p:cNvPr>
          <p:cNvSpPr txBox="1"/>
          <p:nvPr userDrawn="1"/>
        </p:nvSpPr>
        <p:spPr>
          <a:xfrm>
            <a:off x="2333691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$769M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C5E9B1-A585-4E00-88AF-86C82DE2A54C}"/>
              </a:ext>
            </a:extLst>
          </p:cNvPr>
          <p:cNvSpPr txBox="1"/>
          <p:nvPr userDrawn="1"/>
        </p:nvSpPr>
        <p:spPr>
          <a:xfrm>
            <a:off x="2333691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Funding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to Date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5E9AB3-282A-CE35-F78F-543614DA99A1}"/>
              </a:ext>
            </a:extLst>
          </p:cNvPr>
          <p:cNvSpPr txBox="1"/>
          <p:nvPr userDrawn="1"/>
        </p:nvSpPr>
        <p:spPr>
          <a:xfrm>
            <a:off x="5728563" y="176712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5Y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C0BA656-2152-36B1-8345-F776BBE52DF5}"/>
              </a:ext>
            </a:extLst>
          </p:cNvPr>
          <p:cNvSpPr txBox="1"/>
          <p:nvPr userDrawn="1"/>
        </p:nvSpPr>
        <p:spPr>
          <a:xfrm>
            <a:off x="5748355" y="220691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Review Cycle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C0FCDA-39AD-90EC-5831-7560017D1CB4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CD8E19F4-FE81-5BC0-1CEF-1F7B68DDE27D}"/>
              </a:ext>
            </a:extLst>
          </p:cNvPr>
          <p:cNvSpPr txBox="1"/>
          <p:nvPr userDrawn="1"/>
        </p:nvSpPr>
        <p:spPr>
          <a:xfrm>
            <a:off x="805912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89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901378-C726-8D08-A9ED-2E725591BD32}"/>
              </a:ext>
            </a:extLst>
          </p:cNvPr>
          <p:cNvSpPr txBox="1"/>
          <p:nvPr userDrawn="1"/>
        </p:nvSpPr>
        <p:spPr>
          <a:xfrm>
            <a:off x="805911" y="3692668"/>
            <a:ext cx="1658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Licenses Optioned to Date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279479D-DFD0-316A-E4B5-9127ADB2A849}"/>
              </a:ext>
            </a:extLst>
          </p:cNvPr>
          <p:cNvSpPr txBox="1"/>
          <p:nvPr userDrawn="1"/>
        </p:nvSpPr>
        <p:spPr>
          <a:xfrm>
            <a:off x="2845239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63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2AB75B-6710-3461-F78B-F60DDDC2B548}"/>
              </a:ext>
            </a:extLst>
          </p:cNvPr>
          <p:cNvSpPr txBox="1"/>
          <p:nvPr userDrawn="1"/>
        </p:nvSpPr>
        <p:spPr>
          <a:xfrm>
            <a:off x="2845239" y="3692668"/>
            <a:ext cx="1456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U.S. Patents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Issued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7F58AB6-D69C-1C15-BA47-265381010CA5}"/>
              </a:ext>
            </a:extLst>
          </p:cNvPr>
          <p:cNvSpPr txBox="1"/>
          <p:nvPr userDrawn="1"/>
        </p:nvSpPr>
        <p:spPr>
          <a:xfrm>
            <a:off x="4503557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823C68-BF5D-D69B-06F2-CFAED5E05C2D}"/>
              </a:ext>
            </a:extLst>
          </p:cNvPr>
          <p:cNvSpPr txBox="1"/>
          <p:nvPr userDrawn="1"/>
        </p:nvSpPr>
        <p:spPr>
          <a:xfrm>
            <a:off x="4503557" y="3692668"/>
            <a:ext cx="1733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Start-up &amp; Small Companies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D991D7D-9855-B574-C292-509E35F3E569}"/>
              </a:ext>
            </a:extLst>
          </p:cNvPr>
          <p:cNvSpPr txBox="1"/>
          <p:nvPr userDrawn="1"/>
        </p:nvSpPr>
        <p:spPr>
          <a:xfrm>
            <a:off x="6443953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332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5EB88F-12BE-6596-4CFF-80CCC3EF7737}"/>
              </a:ext>
            </a:extLst>
          </p:cNvPr>
          <p:cNvSpPr txBox="1"/>
          <p:nvPr userDrawn="1"/>
        </p:nvSpPr>
        <p:spPr>
          <a:xfrm>
            <a:off x="6443952" y="3692668"/>
            <a:ext cx="1539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U.S. Patent Applications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8CE283C-5C0B-68F6-DE37-6CA6BFEE5FDD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1A3796E3-B08E-B086-75BC-391DF85E9C3C}"/>
              </a:ext>
            </a:extLst>
          </p:cNvPr>
          <p:cNvSpPr txBox="1"/>
          <p:nvPr userDrawn="1"/>
        </p:nvSpPr>
        <p:spPr>
          <a:xfrm>
            <a:off x="805912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165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BE5F46-95E3-695F-9EBF-DD77520E16F9}"/>
              </a:ext>
            </a:extLst>
          </p:cNvPr>
          <p:cNvSpPr txBox="1"/>
          <p:nvPr userDrawn="1"/>
        </p:nvSpPr>
        <p:spPr>
          <a:xfrm>
            <a:off x="805912" y="5285353"/>
            <a:ext cx="1332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44D16E5-8F25-75D0-67B5-531F7E1167E6}"/>
              </a:ext>
            </a:extLst>
          </p:cNvPr>
          <p:cNvSpPr txBox="1"/>
          <p:nvPr userDrawn="1"/>
        </p:nvSpPr>
        <p:spPr>
          <a:xfrm>
            <a:off x="2333691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219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C68736-B23D-FDBD-9CAE-2BA042C30AD7}"/>
              </a:ext>
            </a:extLst>
          </p:cNvPr>
          <p:cNvSpPr txBox="1"/>
          <p:nvPr userDrawn="1"/>
        </p:nvSpPr>
        <p:spPr>
          <a:xfrm>
            <a:off x="2333691" y="5285353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 Affiliates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FF3558-D48B-32E4-DC42-2F7DA973B737}"/>
              </a:ext>
            </a:extLst>
          </p:cNvPr>
          <p:cNvSpPr txBox="1"/>
          <p:nvPr userDrawn="1"/>
        </p:nvSpPr>
        <p:spPr>
          <a:xfrm>
            <a:off x="413268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139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8BDB156-BAAA-2A36-11A4-727A20E9E2AD}"/>
              </a:ext>
            </a:extLst>
          </p:cNvPr>
          <p:cNvSpPr txBox="1"/>
          <p:nvPr userDrawn="1"/>
        </p:nvSpPr>
        <p:spPr>
          <a:xfrm>
            <a:off x="4132683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Postdoctoral Researchers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63168D1-473C-12B8-9CAE-96FCC03616C6}"/>
              </a:ext>
            </a:extLst>
          </p:cNvPr>
          <p:cNvSpPr txBox="1"/>
          <p:nvPr userDrawn="1"/>
        </p:nvSpPr>
        <p:spPr>
          <a:xfrm>
            <a:off x="5931675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422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E905D-8E62-1FA0-17D1-919C482BF210}"/>
              </a:ext>
            </a:extLst>
          </p:cNvPr>
          <p:cNvSpPr txBox="1"/>
          <p:nvPr userDrawn="1"/>
        </p:nvSpPr>
        <p:spPr>
          <a:xfrm>
            <a:off x="5931674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Graduate Students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48A08-7352-6B8D-FA54-71ED47F5C1E5}"/>
              </a:ext>
            </a:extLst>
          </p:cNvPr>
          <p:cNvSpPr txBox="1"/>
          <p:nvPr userDrawn="1"/>
        </p:nvSpPr>
        <p:spPr>
          <a:xfrm>
            <a:off x="7514870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245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AE98A0E-E6D2-96EC-BD5A-A54D8838AEED}"/>
              </a:ext>
            </a:extLst>
          </p:cNvPr>
          <p:cNvSpPr txBox="1"/>
          <p:nvPr userDrawn="1"/>
        </p:nvSpPr>
        <p:spPr>
          <a:xfrm>
            <a:off x="7514869" y="5285353"/>
            <a:ext cx="1506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Undergraduate Students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7634340-9194-5B70-E358-645BD132D4F0}"/>
              </a:ext>
            </a:extLst>
          </p:cNvPr>
          <p:cNvSpPr txBox="1"/>
          <p:nvPr userDrawn="1"/>
        </p:nvSpPr>
        <p:spPr>
          <a:xfrm>
            <a:off x="931386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44/9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FDBCDEF-8132-6724-F44B-759834A8C1ED}"/>
              </a:ext>
            </a:extLst>
          </p:cNvPr>
          <p:cNvSpPr txBox="1"/>
          <p:nvPr userDrawn="1"/>
        </p:nvSpPr>
        <p:spPr>
          <a:xfrm>
            <a:off x="9313862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Departments/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Colleges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DEAD88F-24CA-A2F4-AF49-99D6088A730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5F05"/>
                </a:solidFill>
                <a:effectLst/>
                <a:uLnTx/>
                <a:uFillTx/>
              </a:rPr>
              <a:t>IGB Numbers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BB3678-6221-1C4F-4425-F8EB6ECE6F48}"/>
              </a:ext>
            </a:extLst>
          </p:cNvPr>
          <p:cNvSpPr txBox="1"/>
          <p:nvPr userDrawn="1"/>
        </p:nvSpPr>
        <p:spPr>
          <a:xfrm>
            <a:off x="4056275" y="175754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42B60D4-2EED-E97F-3494-FDD5170C70AC}"/>
              </a:ext>
            </a:extLst>
          </p:cNvPr>
          <p:cNvSpPr txBox="1"/>
          <p:nvPr userDrawn="1"/>
        </p:nvSpPr>
        <p:spPr>
          <a:xfrm>
            <a:off x="4094479" y="216527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Research Themes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6FC9918-E11E-5DA0-AD2C-C153C0A5AB55}"/>
              </a:ext>
            </a:extLst>
          </p:cNvPr>
          <p:cNvSpPr txBox="1"/>
          <p:nvPr userDrawn="1"/>
        </p:nvSpPr>
        <p:spPr>
          <a:xfrm>
            <a:off x="7362647" y="175010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EE3602C-173A-7ED8-CCED-59F49A669B5C}"/>
              </a:ext>
            </a:extLst>
          </p:cNvPr>
          <p:cNvSpPr txBox="1"/>
          <p:nvPr userDrawn="1"/>
        </p:nvSpPr>
        <p:spPr>
          <a:xfrm>
            <a:off x="7362647" y="2152764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Strategic Partnerships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 &amp; </a:t>
            </a:r>
            <a:br>
              <a:rPr lang="en-US" sz="1800" b="1" dirty="0"/>
            </a:br>
            <a:r>
              <a:rPr lang="en-US" sz="1800" b="1" dirty="0"/>
              <a:t>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 &amp; </a:t>
            </a:r>
            <a:br>
              <a:rPr lang="en-US" sz="1800" b="1" dirty="0"/>
            </a:br>
            <a:r>
              <a:rPr lang="en-US" sz="1800" b="1" dirty="0"/>
              <a:t>Energy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34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Outreach &amp;</a:t>
            </a:r>
            <a:br>
              <a:rPr lang="en-US" b="1" dirty="0"/>
            </a:br>
            <a:r>
              <a:rPr lang="en-US" b="1" dirty="0"/>
              <a:t>Public Engagement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Encouraging the public to understand how genomics affects daily life and society.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C5FB0-C151-344F-0526-D369820864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7189" y="231495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BE49E-7569-26F4-389A-412B06D756E4}"/>
              </a:ext>
            </a:extLst>
          </p:cNvPr>
          <p:cNvSpPr txBox="1"/>
          <p:nvPr userDrawn="1"/>
        </p:nvSpPr>
        <p:spPr>
          <a:xfrm>
            <a:off x="805909" y="1833939"/>
            <a:ext cx="5970447" cy="38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Crops And Microbes for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Resilience and Sustainability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84B18-5CBE-3F84-1F68-ED9772DFD6BE}"/>
              </a:ext>
            </a:extLst>
          </p:cNvPr>
          <p:cNvSpPr txBox="1"/>
          <p:nvPr userDrawn="1"/>
        </p:nvSpPr>
        <p:spPr>
          <a:xfrm>
            <a:off x="6618967" y="1833939"/>
            <a:ext cx="5294999" cy="332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Mining for anti-infectious Molecules from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Photosynthesis &amp; Food Security 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3C5710-D1AE-19F1-AFE2-4CFAEDCD6979}"/>
              </a:ext>
            </a:extLst>
          </p:cNvPr>
          <p:cNvGrpSpPr/>
          <p:nvPr userDrawn="1"/>
        </p:nvGrpSpPr>
        <p:grpSpPr>
          <a:xfrm>
            <a:off x="6699748" y="2355274"/>
            <a:ext cx="4819110" cy="2869872"/>
            <a:chOff x="6543963" y="2406072"/>
            <a:chExt cx="4886037" cy="2869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D3027D-5B76-9DB4-BD52-CE56528149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FE3165-AF90-9738-73E2-BACFF508A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D1FFAC-61B8-D92E-9CC6-FD5E13D8C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59C23F-1339-5828-7B5D-B701D6ADDE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F6644-0227-BB2A-6B79-95051DACB2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DE7CAE-C336-4543-B86F-6AF2D5B4D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3FA905-0908-6223-FB0D-A2014686B2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2E6202-0026-B4D4-FE4A-4BE7542D5E5E}"/>
              </a:ext>
            </a:extLst>
          </p:cNvPr>
          <p:cNvGrpSpPr/>
          <p:nvPr userDrawn="1"/>
        </p:nvGrpSpPr>
        <p:grpSpPr>
          <a:xfrm>
            <a:off x="886693" y="2355274"/>
            <a:ext cx="5294999" cy="3345545"/>
            <a:chOff x="886693" y="2355274"/>
            <a:chExt cx="4886037" cy="334554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44B253-627C-ED0C-6DCE-C2462E4EF4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437193-C34D-883D-17DA-F02C460089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E7D70E-EAAF-7084-3DDA-F5D977003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9659460-FAED-B19F-174C-9A5690DA8E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7AB64BA-E3CD-BE33-F46F-C408F257D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296866-4D7F-3BAD-41D4-1B6A9CACA9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863EC1-3942-D3ED-3BDF-709B75B87D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62B1DA-4208-D893-81D0-BDE7636D7F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4089781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4726728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1966927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16374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08276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02945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95770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73818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11258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4135599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6839" y="412744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3889" y="2023617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821ED4F-DCD7-B8B3-C67C-D24323B13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34" y="17416"/>
            <a:ext cx="12161036" cy="6840583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94799048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blue and black text&#10;&#10;Description automatically generated">
            <a:extLst>
              <a:ext uri="{FF2B5EF4-FFF2-40B4-BE49-F238E27FC236}">
                <a16:creationId xmlns:a16="http://schemas.microsoft.com/office/drawing/2014/main" id="{B12834AA-58DF-70D2-0C72-0AEA25192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5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C071132-D196-9131-6377-1CF081256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12F0B5-579D-C795-640D-928BDEA575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1" name="Picture 10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1B28B53A-97F2-890C-4036-D94286BF6B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FFF25B-9793-7576-50C0-4FDBDC8A93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15" name="Picture 14" descr="A blue globe with white text&#10;&#10;Description automatically generated">
            <a:extLst>
              <a:ext uri="{FF2B5EF4-FFF2-40B4-BE49-F238E27FC236}">
                <a16:creationId xmlns:a16="http://schemas.microsoft.com/office/drawing/2014/main" id="{7780448C-1743-A98E-829D-B194F30F00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2BB64D87-05CD-4F0D-4AE8-B77238E425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1B32FA58-864B-49AE-CA6B-5442CC7EE17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0" name="Picture 19" descr="A logo for a clinic&#10;&#10;Description automatically generated">
            <a:extLst>
              <a:ext uri="{FF2B5EF4-FFF2-40B4-BE49-F238E27FC236}">
                <a16:creationId xmlns:a16="http://schemas.microsoft.com/office/drawing/2014/main" id="{E8C1B47B-E293-2054-4CF5-E06ED74C05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2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5CEB7DE5-8FCB-C8A9-734F-027CE0AE2D6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24" name="Picture 23" descr="A grey and blue logo&#10;&#10;Description automatically generated">
            <a:extLst>
              <a:ext uri="{FF2B5EF4-FFF2-40B4-BE49-F238E27FC236}">
                <a16:creationId xmlns:a16="http://schemas.microsoft.com/office/drawing/2014/main" id="{CABC1BCA-424E-BDDB-92E1-0417B1AA7F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26" name="Picture 25" descr="A green and black sign&#10;&#10;Description automatically generated">
            <a:extLst>
              <a:ext uri="{FF2B5EF4-FFF2-40B4-BE49-F238E27FC236}">
                <a16:creationId xmlns:a16="http://schemas.microsoft.com/office/drawing/2014/main" id="{D7C93545-E2FB-5E9F-79A9-959EE42E0BF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763540" y="5186476"/>
            <a:ext cx="1323750" cy="331903"/>
          </a:xfrm>
          <a:prstGeom prst="rect">
            <a:avLst/>
          </a:prstGeom>
        </p:spPr>
      </p:pic>
      <p:pic>
        <p:nvPicPr>
          <p:cNvPr id="28" name="Picture 27" descr="A black and green logo&#10;&#10;Description automatically generated">
            <a:extLst>
              <a:ext uri="{FF2B5EF4-FFF2-40B4-BE49-F238E27FC236}">
                <a16:creationId xmlns:a16="http://schemas.microsoft.com/office/drawing/2014/main" id="{E39869B9-5C55-1B11-3C85-EA649F3D0E2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  <p:pic>
        <p:nvPicPr>
          <p:cNvPr id="30" name="Picture 29" descr="A logo with blue text&#10;&#10;AI-generated content may be incorrect.">
            <a:extLst>
              <a:ext uri="{FF2B5EF4-FFF2-40B4-BE49-F238E27FC236}">
                <a16:creationId xmlns:a16="http://schemas.microsoft.com/office/drawing/2014/main" id="{D73784FD-D7ED-09E9-F8DF-C418F5BF0BF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4319" y="5056485"/>
            <a:ext cx="1558323" cy="58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E89F-5931-CD28-8468-7D9C9EB5ED7D}"/>
              </a:ext>
            </a:extLst>
          </p:cNvPr>
          <p:cNvSpPr txBox="1"/>
          <p:nvPr userDrawn="1"/>
        </p:nvSpPr>
        <p:spPr>
          <a:xfrm>
            <a:off x="7646437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FY25 Awards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$72,450,197 </a:t>
            </a:r>
          </a:p>
        </p:txBody>
      </p:sp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 &amp; </a:t>
            </a:r>
            <a:br>
              <a:rPr lang="en-US" sz="1200" b="0" dirty="0"/>
            </a:br>
            <a:r>
              <a:rPr lang="en-US" sz="1200" b="0" dirty="0"/>
              <a:t>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22" r:id="rId19"/>
    <p:sldLayoutId id="2147483714" r:id="rId20"/>
    <p:sldLayoutId id="2147483715" r:id="rId21"/>
    <p:sldLayoutId id="2147483728" r:id="rId22"/>
    <p:sldLayoutId id="2147483679" r:id="rId23"/>
    <p:sldLayoutId id="2147483680" r:id="rId24"/>
    <p:sldLayoutId id="2147483652" r:id="rId25"/>
    <p:sldLayoutId id="2147483653" r:id="rId26"/>
    <p:sldLayoutId id="2147483654" r:id="rId27"/>
    <p:sldLayoutId id="2147483677" r:id="rId28"/>
    <p:sldLayoutId id="2147483665" r:id="rId29"/>
    <p:sldLayoutId id="2147483689" r:id="rId30"/>
    <p:sldLayoutId id="2147483690" r:id="rId31"/>
    <p:sldLayoutId id="2147483691" r:id="rId32"/>
    <p:sldLayoutId id="2147483720" r:id="rId33"/>
    <p:sldLayoutId id="2147483718" r:id="rId34"/>
    <p:sldLayoutId id="2147483735" r:id="rId35"/>
    <p:sldLayoutId id="2147483721" r:id="rId36"/>
    <p:sldLayoutId id="2147483693" r:id="rId37"/>
    <p:sldLayoutId id="2147483738" r:id="rId38"/>
    <p:sldLayoutId id="2147483729" r:id="rId39"/>
    <p:sldLayoutId id="2147483694" r:id="rId40"/>
    <p:sldLayoutId id="2147483695" r:id="rId41"/>
    <p:sldLayoutId id="2147483669" r:id="rId42"/>
    <p:sldLayoutId id="2147483666" r:id="rId43"/>
    <p:sldLayoutId id="2147483731" r:id="rId44"/>
    <p:sldLayoutId id="2147483660" r:id="rId45"/>
    <p:sldLayoutId id="2147483696" r:id="rId46"/>
    <p:sldLayoutId id="2147483697" r:id="rId47"/>
    <p:sldLayoutId id="2147483717" r:id="rId4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50034" y="6354827"/>
            <a:ext cx="372217" cy="276999"/>
          </a:xfrm>
        </p:spPr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913" y="6356350"/>
            <a:ext cx="4347274" cy="365125"/>
          </a:xfrm>
        </p:spPr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38</TotalTime>
  <Words>270</Words>
  <Application>Microsoft Office PowerPoint</Application>
  <PresentationFormat>Widescreen</PresentationFormat>
  <Paragraphs>53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13</cp:revision>
  <dcterms:created xsi:type="dcterms:W3CDTF">2024-12-09T16:12:16Z</dcterms:created>
  <dcterms:modified xsi:type="dcterms:W3CDTF">2025-12-10T13:49:51Z</dcterms:modified>
  <cp:category/>
</cp:coreProperties>
</file>